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02" r:id="rId2"/>
    <p:sldId id="303" r:id="rId3"/>
    <p:sldId id="259" r:id="rId4"/>
    <p:sldId id="287" r:id="rId5"/>
    <p:sldId id="289" r:id="rId6"/>
    <p:sldId id="288" r:id="rId7"/>
    <p:sldId id="304" r:id="rId8"/>
    <p:sldId id="306" r:id="rId9"/>
    <p:sldId id="305" r:id="rId10"/>
    <p:sldId id="307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99FF"/>
    <a:srgbClr val="00FF00"/>
    <a:srgbClr val="B9FC8C"/>
    <a:srgbClr val="292C48"/>
    <a:srgbClr val="2C2D39"/>
    <a:srgbClr val="242630"/>
    <a:srgbClr val="2A1F43"/>
    <a:srgbClr val="0C1B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6173" autoAdjust="0"/>
  </p:normalViewPr>
  <p:slideViewPr>
    <p:cSldViewPr snapToGrid="0" snapToObjects="1">
      <p:cViewPr varScale="1">
        <p:scale>
          <a:sx n="56" d="100"/>
          <a:sy n="56" d="100"/>
        </p:scale>
        <p:origin x="1446" y="72"/>
      </p:cViewPr>
      <p:guideLst/>
    </p:cSldViewPr>
  </p:slideViewPr>
  <p:notesTextViewPr>
    <p:cViewPr>
      <p:scale>
        <a:sx n="3" d="2"/>
        <a:sy n="3" d="2"/>
      </p:scale>
      <p:origin x="0" y="-468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9A816B-38BF-4F8D-B52B-D74393AAF2B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3302B8E-9F2A-4CD1-85A4-5F083B4A37A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</a:t>
          </a:r>
          <a:endParaRPr lang="en-US" altLang="ko-KR" sz="2000" dirty="0"/>
        </a:p>
        <a:p>
          <a:pPr latinLnBrk="1"/>
          <a:r>
            <a:rPr lang="ko-KR" altLang="en-US" sz="2000" dirty="0"/>
            <a:t>추출</a:t>
          </a:r>
        </a:p>
      </dgm:t>
    </dgm:pt>
    <dgm:pt modelId="{9B9AE180-FB2C-473A-BFFE-1245AC3FF24C}" type="par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9812EB70-369B-44B0-B319-0CFEB168FCA7}" type="sib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6544924E-7D0C-49AA-B623-000C45D129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캐나다 부동산 매매 포스팅 사이트에서 웹스크래핑</a:t>
          </a:r>
        </a:p>
      </dgm:t>
    </dgm:pt>
    <dgm:pt modelId="{1D5D268F-0BB6-4A69-BFF6-FA8DEC18AB4C}" type="par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1B784B05-D342-472B-87E3-B50027139F47}" type="sib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977295BE-AC58-41D4-AECD-2F6AA7753FF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 </a:t>
          </a:r>
          <a:endParaRPr lang="en-US" altLang="ko-KR" sz="2000" dirty="0"/>
        </a:p>
        <a:p>
          <a:pPr latinLnBrk="1"/>
          <a:r>
            <a:rPr lang="ko-KR" altLang="en-US" sz="2000" dirty="0"/>
            <a:t>저장</a:t>
          </a:r>
        </a:p>
      </dgm:t>
    </dgm:pt>
    <dgm:pt modelId="{CEA99B03-047B-4B30-81AE-036D6074B86E}" type="par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990460B3-42C5-4B2A-B826-CBE854433535}" type="sib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3CF26AAF-4267-4198-A1D4-CDAD58A1B687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웹사이트에서 웹스크래핑한 데이터를 </a:t>
          </a:r>
          <a:r>
            <a:rPr lang="en-US" altLang="ko-KR" sz="1800" dirty="0"/>
            <a:t>MongoDB, postreSQL</a:t>
          </a:r>
          <a:r>
            <a:rPr lang="ko-KR" altLang="en-US" sz="1800" dirty="0"/>
            <a:t>활용하여 저장</a:t>
          </a:r>
          <a:endParaRPr lang="ko-KR" altLang="en-US" sz="2800" dirty="0"/>
        </a:p>
      </dgm:t>
    </dgm:pt>
    <dgm:pt modelId="{6285F550-3EBF-4BA3-8138-B0201D1DF82A}" type="par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EFA6A617-B765-47F2-9DD4-E10E0C6069F1}" type="sib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CC4052C1-E362-472A-A026-4741B5E34A70}">
      <dgm:prSet phldrT="[텍스트]" custT="1"/>
      <dgm:spPr/>
      <dgm:t>
        <a:bodyPr/>
        <a:lstStyle/>
        <a:p>
          <a:pPr latinLnBrk="1"/>
          <a:r>
            <a:rPr lang="en-US" altLang="ko-KR" sz="1800" dirty="0"/>
            <a:t>API</a:t>
          </a:r>
          <a:r>
            <a:rPr lang="ko-KR" altLang="en-US" sz="1800" dirty="0"/>
            <a:t>서비스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2558A40B-5B2E-40F6-BFB8-5B57F4AC7C47}" type="par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936439FD-DB9E-4B5F-9E76-C3441ECC427B}" type="sib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A65FFAC9-452E-4FCB-A181-FE17CB41DDF4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수집한 데이터로 </a:t>
          </a:r>
          <a:r>
            <a:rPr lang="en-US" altLang="ko-KR" sz="1800" dirty="0"/>
            <a:t>ML</a:t>
          </a:r>
          <a:r>
            <a:rPr lang="ko-KR" altLang="en-US" sz="1800" dirty="0"/>
            <a:t>모델 학습하여 해당 모델을 담은 </a:t>
          </a:r>
          <a:r>
            <a:rPr lang="en-US" altLang="ko-KR" sz="1800" dirty="0"/>
            <a:t>API</a:t>
          </a:r>
          <a:r>
            <a:rPr lang="ko-KR" altLang="en-US" sz="1800" dirty="0"/>
            <a:t> 웹서비스 브라우저를 개발</a:t>
          </a:r>
          <a:endParaRPr lang="ko-KR" altLang="en-US" sz="2800" dirty="0"/>
        </a:p>
      </dgm:t>
    </dgm:pt>
    <dgm:pt modelId="{70B244E0-5C38-4253-A8DE-9722FC978AB7}" type="par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ED232362-83A7-4756-A7E5-69ED047076EE}" type="sib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911188F9-DF92-48A1-8D34-A1F03C5896DF}">
      <dgm:prSet phldrT="[텍스트]" custT="1"/>
      <dgm:spPr/>
      <dgm:t>
        <a:bodyPr/>
        <a:lstStyle/>
        <a:p>
          <a:pPr latinLnBrk="1"/>
          <a:r>
            <a:rPr lang="ko-KR" altLang="en-US" sz="1800" dirty="0"/>
            <a:t>대시 보드 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C37F96FC-C91B-4DF4-BC53-24C0A23CE536}" type="par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E4E6DB6B-E7EB-4DFB-908B-515CB3AF3002}" type="sib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358C79EE-E695-4D3D-96A5-4BB4D0A49312}">
      <dgm:prSet phldrT="[텍스트]" custT="1"/>
      <dgm:spPr/>
      <dgm:t>
        <a:bodyPr/>
        <a:lstStyle/>
        <a:p>
          <a:pPr latinLnBrk="1">
            <a:buFont typeface="Arial" panose="020B0604020202020204" pitchFamily="34" charset="0"/>
            <a:buChar char="•"/>
          </a:pPr>
          <a:r>
            <a:rPr lang="en-US" altLang="ko-KR" sz="2000" dirty="0"/>
            <a:t>Matabase </a:t>
          </a:r>
          <a:r>
            <a:rPr lang="ko-KR" altLang="en-US" sz="2000" dirty="0"/>
            <a:t>활용</a:t>
          </a:r>
          <a:endParaRPr lang="ko-KR" altLang="en-US" sz="2800" dirty="0"/>
        </a:p>
      </dgm:t>
    </dgm:pt>
    <dgm:pt modelId="{EB643B3B-7729-4352-BBC3-6B608B0400FF}" type="par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19DAF18C-2558-4EC3-B1D5-C1C41331CE89}" type="sib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9B13CF18-D501-4FD8-B431-74C9EDFE59C5}" type="pres">
      <dgm:prSet presAssocID="{0A9A816B-38BF-4F8D-B52B-D74393AAF2B7}" presName="linearFlow" presStyleCnt="0">
        <dgm:presLayoutVars>
          <dgm:dir/>
          <dgm:animLvl val="lvl"/>
          <dgm:resizeHandles val="exact"/>
        </dgm:presLayoutVars>
      </dgm:prSet>
      <dgm:spPr/>
    </dgm:pt>
    <dgm:pt modelId="{7F54E387-BCE6-4B32-96F8-C74FAB4A22D7}" type="pres">
      <dgm:prSet presAssocID="{93302B8E-9F2A-4CD1-85A4-5F083B4A37A1}" presName="composite" presStyleCnt="0"/>
      <dgm:spPr/>
    </dgm:pt>
    <dgm:pt modelId="{D9087826-5406-47D8-8F6A-C4DEBDDEDC76}" type="pres">
      <dgm:prSet presAssocID="{93302B8E-9F2A-4CD1-85A4-5F083B4A37A1}" presName="parentText" presStyleLbl="alignNode1" presStyleIdx="0" presStyleCnt="4" custLinFactNeighborY="-1670">
        <dgm:presLayoutVars>
          <dgm:chMax val="1"/>
          <dgm:bulletEnabled val="1"/>
        </dgm:presLayoutVars>
      </dgm:prSet>
      <dgm:spPr/>
    </dgm:pt>
    <dgm:pt modelId="{DFFAEC17-8B0B-4CB6-85AB-D93B9A2D7AEE}" type="pres">
      <dgm:prSet presAssocID="{93302B8E-9F2A-4CD1-85A4-5F083B4A37A1}" presName="descendantText" presStyleLbl="alignAcc1" presStyleIdx="0" presStyleCnt="4">
        <dgm:presLayoutVars>
          <dgm:bulletEnabled val="1"/>
        </dgm:presLayoutVars>
      </dgm:prSet>
      <dgm:spPr/>
    </dgm:pt>
    <dgm:pt modelId="{455A3955-CBF9-4177-ADEB-0A4736005AEF}" type="pres">
      <dgm:prSet presAssocID="{9812EB70-369B-44B0-B319-0CFEB168FCA7}" presName="sp" presStyleCnt="0"/>
      <dgm:spPr/>
    </dgm:pt>
    <dgm:pt modelId="{9F1819E6-038E-4334-B156-B03FF121FC52}" type="pres">
      <dgm:prSet presAssocID="{977295BE-AC58-41D4-AECD-2F6AA7753FFB}" presName="composite" presStyleCnt="0"/>
      <dgm:spPr/>
    </dgm:pt>
    <dgm:pt modelId="{84F1A303-BBFB-4CDC-BD23-56FE061104AE}" type="pres">
      <dgm:prSet presAssocID="{977295BE-AC58-41D4-AECD-2F6AA7753FFB}" presName="parentText" presStyleLbl="alignNode1" presStyleIdx="1" presStyleCnt="4" custScaleY="110608" custLinFactNeighborY="-1480">
        <dgm:presLayoutVars>
          <dgm:chMax val="1"/>
          <dgm:bulletEnabled val="1"/>
        </dgm:presLayoutVars>
      </dgm:prSet>
      <dgm:spPr/>
    </dgm:pt>
    <dgm:pt modelId="{8EFE8787-FD15-4279-84FD-7A82AA151100}" type="pres">
      <dgm:prSet presAssocID="{977295BE-AC58-41D4-AECD-2F6AA7753FFB}" presName="descendantText" presStyleLbl="alignAcc1" presStyleIdx="1" presStyleCnt="4" custScaleX="82961" custScaleY="115110" custLinFactNeighborX="-8472">
        <dgm:presLayoutVars>
          <dgm:bulletEnabled val="1"/>
        </dgm:presLayoutVars>
      </dgm:prSet>
      <dgm:spPr/>
    </dgm:pt>
    <dgm:pt modelId="{AE9C0A7A-9BF5-4E46-BE89-EEF16DE4E1E2}" type="pres">
      <dgm:prSet presAssocID="{990460B3-42C5-4B2A-B826-CBE854433535}" presName="sp" presStyleCnt="0"/>
      <dgm:spPr/>
    </dgm:pt>
    <dgm:pt modelId="{9F7212E6-3DFC-4AAD-8E90-7654695E3B0C}" type="pres">
      <dgm:prSet presAssocID="{CC4052C1-E362-472A-A026-4741B5E34A70}" presName="composite" presStyleCnt="0"/>
      <dgm:spPr/>
    </dgm:pt>
    <dgm:pt modelId="{00812B2B-6994-47B0-9B0E-5A744855EA7D}" type="pres">
      <dgm:prSet presAssocID="{CC4052C1-E362-472A-A026-4741B5E34A70}" presName="parentText" presStyleLbl="alignNode1" presStyleIdx="2" presStyleCnt="4" custScaleY="114698" custLinFactNeighborY="-1404">
        <dgm:presLayoutVars>
          <dgm:chMax val="1"/>
          <dgm:bulletEnabled val="1"/>
        </dgm:presLayoutVars>
      </dgm:prSet>
      <dgm:spPr/>
    </dgm:pt>
    <dgm:pt modelId="{17695692-5430-4882-AB5C-C09CE3A0FE29}" type="pres">
      <dgm:prSet presAssocID="{CC4052C1-E362-472A-A026-4741B5E34A70}" presName="descendantText" presStyleLbl="alignAcc1" presStyleIdx="2" presStyleCnt="4" custScaleX="83717" custScaleY="121433" custLinFactNeighborX="-8212">
        <dgm:presLayoutVars>
          <dgm:bulletEnabled val="1"/>
        </dgm:presLayoutVars>
      </dgm:prSet>
      <dgm:spPr/>
    </dgm:pt>
    <dgm:pt modelId="{59EE36E2-D080-49A7-B871-28DC89D1A8FB}" type="pres">
      <dgm:prSet presAssocID="{936439FD-DB9E-4B5F-9E76-C3441ECC427B}" presName="sp" presStyleCnt="0"/>
      <dgm:spPr/>
    </dgm:pt>
    <dgm:pt modelId="{D21BC7A3-5E5B-41A2-B2A4-56B0235AFE1A}" type="pres">
      <dgm:prSet presAssocID="{911188F9-DF92-48A1-8D34-A1F03C5896DF}" presName="composite" presStyleCnt="0"/>
      <dgm:spPr/>
    </dgm:pt>
    <dgm:pt modelId="{1A405CB3-D58C-4BCC-9507-EF9F3B6C02A2}" type="pres">
      <dgm:prSet presAssocID="{911188F9-DF92-48A1-8D34-A1F03C5896DF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918B175A-6CA9-4642-8146-3013E9437BC0}" type="pres">
      <dgm:prSet presAssocID="{911188F9-DF92-48A1-8D34-A1F03C5896DF}" presName="descendantText" presStyleLbl="alignAcc1" presStyleIdx="3" presStyleCnt="4" custScaleX="85135" custLinFactNeighborX="-8044">
        <dgm:presLayoutVars>
          <dgm:bulletEnabled val="1"/>
        </dgm:presLayoutVars>
      </dgm:prSet>
      <dgm:spPr/>
    </dgm:pt>
  </dgm:ptLst>
  <dgm:cxnLst>
    <dgm:cxn modelId="{69CAB60B-8BCC-4BC2-9691-F81621BBA484}" srcId="{CC4052C1-E362-472A-A026-4741B5E34A70}" destId="{A65FFAC9-452E-4FCB-A181-FE17CB41DDF4}" srcOrd="0" destOrd="0" parTransId="{70B244E0-5C38-4253-A8DE-9722FC978AB7}" sibTransId="{ED232362-83A7-4756-A7E5-69ED047076EE}"/>
    <dgm:cxn modelId="{71EEF013-3F2E-4AAF-9933-DDCF3A475DD2}" type="presOf" srcId="{977295BE-AC58-41D4-AECD-2F6AA7753FFB}" destId="{84F1A303-BBFB-4CDC-BD23-56FE061104AE}" srcOrd="0" destOrd="0" presId="urn:microsoft.com/office/officeart/2005/8/layout/chevron2"/>
    <dgm:cxn modelId="{3C518A1B-D393-43AE-BC51-40EDBAAE1AFF}" srcId="{0A9A816B-38BF-4F8D-B52B-D74393AAF2B7}" destId="{93302B8E-9F2A-4CD1-85A4-5F083B4A37A1}" srcOrd="0" destOrd="0" parTransId="{9B9AE180-FB2C-473A-BFFE-1245AC3FF24C}" sibTransId="{9812EB70-369B-44B0-B319-0CFEB168FCA7}"/>
    <dgm:cxn modelId="{BE00361F-A756-4433-86DF-928747A2B21E}" srcId="{977295BE-AC58-41D4-AECD-2F6AA7753FFB}" destId="{3CF26AAF-4267-4198-A1D4-CDAD58A1B687}" srcOrd="0" destOrd="0" parTransId="{6285F550-3EBF-4BA3-8138-B0201D1DF82A}" sibTransId="{EFA6A617-B765-47F2-9DD4-E10E0C6069F1}"/>
    <dgm:cxn modelId="{A8978B3B-826C-48A9-A348-DA1CD58558C6}" srcId="{0A9A816B-38BF-4F8D-B52B-D74393AAF2B7}" destId="{911188F9-DF92-48A1-8D34-A1F03C5896DF}" srcOrd="3" destOrd="0" parTransId="{C37F96FC-C91B-4DF4-BC53-24C0A23CE536}" sibTransId="{E4E6DB6B-E7EB-4DFB-908B-515CB3AF3002}"/>
    <dgm:cxn modelId="{0E9EC93C-D95F-420A-A104-6165BE109758}" type="presOf" srcId="{911188F9-DF92-48A1-8D34-A1F03C5896DF}" destId="{1A405CB3-D58C-4BCC-9507-EF9F3B6C02A2}" srcOrd="0" destOrd="0" presId="urn:microsoft.com/office/officeart/2005/8/layout/chevron2"/>
    <dgm:cxn modelId="{E29A5767-C3F2-48FF-9F8F-F47536077A2C}" type="presOf" srcId="{CC4052C1-E362-472A-A026-4741B5E34A70}" destId="{00812B2B-6994-47B0-9B0E-5A744855EA7D}" srcOrd="0" destOrd="0" presId="urn:microsoft.com/office/officeart/2005/8/layout/chevron2"/>
    <dgm:cxn modelId="{B169666A-8C33-42C5-BB0A-11385B33B2CB}" type="presOf" srcId="{358C79EE-E695-4D3D-96A5-4BB4D0A49312}" destId="{918B175A-6CA9-4642-8146-3013E9437BC0}" srcOrd="0" destOrd="0" presId="urn:microsoft.com/office/officeart/2005/8/layout/chevron2"/>
    <dgm:cxn modelId="{205CF96D-8691-42EB-B309-A5BF4765CD4E}" srcId="{93302B8E-9F2A-4CD1-85A4-5F083B4A37A1}" destId="{6544924E-7D0C-49AA-B623-000C45D129D0}" srcOrd="0" destOrd="0" parTransId="{1D5D268F-0BB6-4A69-BFF6-FA8DEC18AB4C}" sibTransId="{1B784B05-D342-472B-87E3-B50027139F47}"/>
    <dgm:cxn modelId="{F566F45A-676A-4335-B7B0-7768A746E68F}" srcId="{0A9A816B-38BF-4F8D-B52B-D74393AAF2B7}" destId="{CC4052C1-E362-472A-A026-4741B5E34A70}" srcOrd="2" destOrd="0" parTransId="{2558A40B-5B2E-40F6-BFB8-5B57F4AC7C47}" sibTransId="{936439FD-DB9E-4B5F-9E76-C3441ECC427B}"/>
    <dgm:cxn modelId="{02A48F8E-9955-41C5-AADB-CC87DC606174}" srcId="{911188F9-DF92-48A1-8D34-A1F03C5896DF}" destId="{358C79EE-E695-4D3D-96A5-4BB4D0A49312}" srcOrd="0" destOrd="0" parTransId="{EB643B3B-7729-4352-BBC3-6B608B0400FF}" sibTransId="{19DAF18C-2558-4EC3-B1D5-C1C41331CE89}"/>
    <dgm:cxn modelId="{45093C9F-80B1-4B78-BF7E-02338DB54098}" type="presOf" srcId="{0A9A816B-38BF-4F8D-B52B-D74393AAF2B7}" destId="{9B13CF18-D501-4FD8-B431-74C9EDFE59C5}" srcOrd="0" destOrd="0" presId="urn:microsoft.com/office/officeart/2005/8/layout/chevron2"/>
    <dgm:cxn modelId="{1DDE51A7-A252-4B56-9E5C-54C9120F9B43}" type="presOf" srcId="{6544924E-7D0C-49AA-B623-000C45D129D0}" destId="{DFFAEC17-8B0B-4CB6-85AB-D93B9A2D7AEE}" srcOrd="0" destOrd="0" presId="urn:microsoft.com/office/officeart/2005/8/layout/chevron2"/>
    <dgm:cxn modelId="{CD4EC2A9-16F6-4972-BB5B-7D6BE7A9819A}" srcId="{0A9A816B-38BF-4F8D-B52B-D74393AAF2B7}" destId="{977295BE-AC58-41D4-AECD-2F6AA7753FFB}" srcOrd="1" destOrd="0" parTransId="{CEA99B03-047B-4B30-81AE-036D6074B86E}" sibTransId="{990460B3-42C5-4B2A-B826-CBE854433535}"/>
    <dgm:cxn modelId="{053C2BC4-B2CE-4251-85AB-C0BEF9383FAC}" type="presOf" srcId="{3CF26AAF-4267-4198-A1D4-CDAD58A1B687}" destId="{8EFE8787-FD15-4279-84FD-7A82AA151100}" srcOrd="0" destOrd="0" presId="urn:microsoft.com/office/officeart/2005/8/layout/chevron2"/>
    <dgm:cxn modelId="{7456B0E4-24DE-42AF-97C7-321733FFCAE4}" type="presOf" srcId="{A65FFAC9-452E-4FCB-A181-FE17CB41DDF4}" destId="{17695692-5430-4882-AB5C-C09CE3A0FE29}" srcOrd="0" destOrd="0" presId="urn:microsoft.com/office/officeart/2005/8/layout/chevron2"/>
    <dgm:cxn modelId="{4E0DB3F6-4F9B-4688-B300-A6EEB0403AC4}" type="presOf" srcId="{93302B8E-9F2A-4CD1-85A4-5F083B4A37A1}" destId="{D9087826-5406-47D8-8F6A-C4DEBDDEDC76}" srcOrd="0" destOrd="0" presId="urn:microsoft.com/office/officeart/2005/8/layout/chevron2"/>
    <dgm:cxn modelId="{65656792-1B00-41EE-A0F6-B00DB6B8C652}" type="presParOf" srcId="{9B13CF18-D501-4FD8-B431-74C9EDFE59C5}" destId="{7F54E387-BCE6-4B32-96F8-C74FAB4A22D7}" srcOrd="0" destOrd="0" presId="urn:microsoft.com/office/officeart/2005/8/layout/chevron2"/>
    <dgm:cxn modelId="{B4154E3B-AE81-4C1A-9FD6-54D54FDE78F7}" type="presParOf" srcId="{7F54E387-BCE6-4B32-96F8-C74FAB4A22D7}" destId="{D9087826-5406-47D8-8F6A-C4DEBDDEDC76}" srcOrd="0" destOrd="0" presId="urn:microsoft.com/office/officeart/2005/8/layout/chevron2"/>
    <dgm:cxn modelId="{26663C30-BAE6-43A9-9B6F-E0CC9BD7FF2F}" type="presParOf" srcId="{7F54E387-BCE6-4B32-96F8-C74FAB4A22D7}" destId="{DFFAEC17-8B0B-4CB6-85AB-D93B9A2D7AEE}" srcOrd="1" destOrd="0" presId="urn:microsoft.com/office/officeart/2005/8/layout/chevron2"/>
    <dgm:cxn modelId="{25AD1A5B-0FDB-49A8-855D-9EA6D30DA4EB}" type="presParOf" srcId="{9B13CF18-D501-4FD8-B431-74C9EDFE59C5}" destId="{455A3955-CBF9-4177-ADEB-0A4736005AEF}" srcOrd="1" destOrd="0" presId="urn:microsoft.com/office/officeart/2005/8/layout/chevron2"/>
    <dgm:cxn modelId="{DDCB98A5-9F70-4D9B-A831-A2DB29C39D88}" type="presParOf" srcId="{9B13CF18-D501-4FD8-B431-74C9EDFE59C5}" destId="{9F1819E6-038E-4334-B156-B03FF121FC52}" srcOrd="2" destOrd="0" presId="urn:microsoft.com/office/officeart/2005/8/layout/chevron2"/>
    <dgm:cxn modelId="{4F47312D-107D-41D8-B69E-7616F6538C6F}" type="presParOf" srcId="{9F1819E6-038E-4334-B156-B03FF121FC52}" destId="{84F1A303-BBFB-4CDC-BD23-56FE061104AE}" srcOrd="0" destOrd="0" presId="urn:microsoft.com/office/officeart/2005/8/layout/chevron2"/>
    <dgm:cxn modelId="{423A01C2-6E36-4B70-BB9A-F97E46C800FE}" type="presParOf" srcId="{9F1819E6-038E-4334-B156-B03FF121FC52}" destId="{8EFE8787-FD15-4279-84FD-7A82AA151100}" srcOrd="1" destOrd="0" presId="urn:microsoft.com/office/officeart/2005/8/layout/chevron2"/>
    <dgm:cxn modelId="{0BCD63CB-33B5-4C80-B3AE-B73DA55206F3}" type="presParOf" srcId="{9B13CF18-D501-4FD8-B431-74C9EDFE59C5}" destId="{AE9C0A7A-9BF5-4E46-BE89-EEF16DE4E1E2}" srcOrd="3" destOrd="0" presId="urn:microsoft.com/office/officeart/2005/8/layout/chevron2"/>
    <dgm:cxn modelId="{1D75DCE7-9D1B-49F6-8868-CEBF6D891557}" type="presParOf" srcId="{9B13CF18-D501-4FD8-B431-74C9EDFE59C5}" destId="{9F7212E6-3DFC-4AAD-8E90-7654695E3B0C}" srcOrd="4" destOrd="0" presId="urn:microsoft.com/office/officeart/2005/8/layout/chevron2"/>
    <dgm:cxn modelId="{6CBA837B-1400-4C59-8E33-F165EFA66FAA}" type="presParOf" srcId="{9F7212E6-3DFC-4AAD-8E90-7654695E3B0C}" destId="{00812B2B-6994-47B0-9B0E-5A744855EA7D}" srcOrd="0" destOrd="0" presId="urn:microsoft.com/office/officeart/2005/8/layout/chevron2"/>
    <dgm:cxn modelId="{B4D3C85D-DD2F-40C7-A71F-C8C709145EE4}" type="presParOf" srcId="{9F7212E6-3DFC-4AAD-8E90-7654695E3B0C}" destId="{17695692-5430-4882-AB5C-C09CE3A0FE29}" srcOrd="1" destOrd="0" presId="urn:microsoft.com/office/officeart/2005/8/layout/chevron2"/>
    <dgm:cxn modelId="{666526D9-1448-4AE8-ACF6-CFB8426B7556}" type="presParOf" srcId="{9B13CF18-D501-4FD8-B431-74C9EDFE59C5}" destId="{59EE36E2-D080-49A7-B871-28DC89D1A8FB}" srcOrd="5" destOrd="0" presId="urn:microsoft.com/office/officeart/2005/8/layout/chevron2"/>
    <dgm:cxn modelId="{CA18C039-F2D6-46A2-8F68-DCAE8F359A19}" type="presParOf" srcId="{9B13CF18-D501-4FD8-B431-74C9EDFE59C5}" destId="{D21BC7A3-5E5B-41A2-B2A4-56B0235AFE1A}" srcOrd="6" destOrd="0" presId="urn:microsoft.com/office/officeart/2005/8/layout/chevron2"/>
    <dgm:cxn modelId="{B20E3BC2-ACD6-4274-9EFA-1FCA69B865B0}" type="presParOf" srcId="{D21BC7A3-5E5B-41A2-B2A4-56B0235AFE1A}" destId="{1A405CB3-D58C-4BCC-9507-EF9F3B6C02A2}" srcOrd="0" destOrd="0" presId="urn:microsoft.com/office/officeart/2005/8/layout/chevron2"/>
    <dgm:cxn modelId="{B3585E35-1E07-4917-A82A-7ADA1DBCBDC8}" type="presParOf" srcId="{D21BC7A3-5E5B-41A2-B2A4-56B0235AFE1A}" destId="{918B175A-6CA9-4642-8146-3013E9437BC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087826-5406-47D8-8F6A-C4DEBDDEDC76}">
      <dsp:nvSpPr>
        <dsp:cNvPr id="0" name=""/>
        <dsp:cNvSpPr/>
      </dsp:nvSpPr>
      <dsp:spPr>
        <a:xfrm rot="5400000">
          <a:off x="-21716" y="241908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추출</a:t>
          </a:r>
        </a:p>
      </dsp:txBody>
      <dsp:txXfrm rot="-5400000">
        <a:off x="220193" y="564453"/>
        <a:ext cx="1128908" cy="483818"/>
      </dsp:txXfrm>
    </dsp:sp>
    <dsp:sp modelId="{DFFAEC17-8B0B-4CB6-85AB-D93B9A2D7AEE}">
      <dsp:nvSpPr>
        <dsp:cNvPr id="0" name=""/>
        <dsp:cNvSpPr/>
      </dsp:nvSpPr>
      <dsp:spPr>
        <a:xfrm rot="5400000">
          <a:off x="3223078" y="-1856345"/>
          <a:ext cx="1048272" cy="479622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/>
            <a:t>캐나다 부동산 매매 포스팅 사이트에서 웹스크래핑</a:t>
          </a:r>
        </a:p>
      </dsp:txBody>
      <dsp:txXfrm rot="-5400000">
        <a:off x="1349101" y="68804"/>
        <a:ext cx="4745054" cy="945928"/>
      </dsp:txXfrm>
    </dsp:sp>
    <dsp:sp modelId="{84F1A303-BBFB-4CDC-BD23-56FE061104AE}">
      <dsp:nvSpPr>
        <dsp:cNvPr id="0" name=""/>
        <dsp:cNvSpPr/>
      </dsp:nvSpPr>
      <dsp:spPr>
        <a:xfrm rot="5400000">
          <a:off x="-107255" y="1800932"/>
          <a:ext cx="178380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저장</a:t>
          </a:r>
        </a:p>
      </dsp:txBody>
      <dsp:txXfrm rot="-5400000">
        <a:off x="220193" y="2037938"/>
        <a:ext cx="1128908" cy="654896"/>
      </dsp:txXfrm>
    </dsp:sp>
    <dsp:sp modelId="{8EFE8787-FD15-4279-84FD-7A82AA151100}">
      <dsp:nvSpPr>
        <dsp:cNvPr id="0" name=""/>
        <dsp:cNvSpPr/>
      </dsp:nvSpPr>
      <dsp:spPr>
        <a:xfrm rot="5400000">
          <a:off x="3176030" y="-320454"/>
          <a:ext cx="1206665" cy="4854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웹사이트에서 웹스크래핑한 데이터를 </a:t>
          </a:r>
          <a:r>
            <a:rPr lang="en-US" altLang="ko-KR" sz="1800" kern="1200" dirty="0"/>
            <a:t>MongoDB, postreSQL</a:t>
          </a:r>
          <a:r>
            <a:rPr lang="ko-KR" altLang="en-US" sz="1800" kern="1200" dirty="0"/>
            <a:t>활용하여 저장</a:t>
          </a:r>
          <a:endParaRPr lang="ko-KR" altLang="en-US" sz="2800" kern="1200" dirty="0"/>
        </a:p>
      </dsp:txBody>
      <dsp:txXfrm rot="-5400000">
        <a:off x="1351881" y="1562600"/>
        <a:ext cx="4796059" cy="1088855"/>
      </dsp:txXfrm>
    </dsp:sp>
    <dsp:sp modelId="{00812B2B-6994-47B0-9B0E-5A744855EA7D}">
      <dsp:nvSpPr>
        <dsp:cNvPr id="0" name=""/>
        <dsp:cNvSpPr/>
      </dsp:nvSpPr>
      <dsp:spPr>
        <a:xfrm rot="5400000">
          <a:off x="-140235" y="3485937"/>
          <a:ext cx="184976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API</a:t>
          </a:r>
          <a:r>
            <a:rPr lang="ko-KR" altLang="en-US" sz="1800" kern="1200" dirty="0"/>
            <a:t>서비스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3689963"/>
        <a:ext cx="1128908" cy="720856"/>
      </dsp:txXfrm>
    </dsp:sp>
    <dsp:sp modelId="{17695692-5430-4882-AB5C-C09CE3A0FE29}">
      <dsp:nvSpPr>
        <dsp:cNvPr id="0" name=""/>
        <dsp:cNvSpPr/>
      </dsp:nvSpPr>
      <dsp:spPr>
        <a:xfrm rot="5400000">
          <a:off x="3180389" y="1318881"/>
          <a:ext cx="1272948" cy="49438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수집한 데이터로 </a:t>
          </a:r>
          <a:r>
            <a:rPr lang="en-US" altLang="ko-KR" sz="1800" kern="1200" dirty="0"/>
            <a:t>ML</a:t>
          </a:r>
          <a:r>
            <a:rPr lang="ko-KR" altLang="en-US" sz="1800" kern="1200" dirty="0"/>
            <a:t>모델 학습하여 해당 모델을 담은 </a:t>
          </a:r>
          <a:r>
            <a:rPr lang="en-US" altLang="ko-KR" sz="1800" kern="1200" dirty="0"/>
            <a:t>API</a:t>
          </a:r>
          <a:r>
            <a:rPr lang="ko-KR" altLang="en-US" sz="1800" kern="1200" dirty="0"/>
            <a:t> 웹서비스 브라우저를 개발</a:t>
          </a:r>
          <a:endParaRPr lang="ko-KR" altLang="en-US" sz="2800" kern="1200" dirty="0"/>
        </a:p>
      </dsp:txBody>
      <dsp:txXfrm rot="-5400000">
        <a:off x="1344938" y="3216472"/>
        <a:ext cx="4881711" cy="1148668"/>
      </dsp:txXfrm>
    </dsp:sp>
    <dsp:sp modelId="{1A405CB3-D58C-4BCC-9507-EF9F3B6C02A2}">
      <dsp:nvSpPr>
        <dsp:cNvPr id="0" name=""/>
        <dsp:cNvSpPr/>
      </dsp:nvSpPr>
      <dsp:spPr>
        <a:xfrm rot="5400000">
          <a:off x="-21716" y="5106819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대시 보드 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5429364"/>
        <a:ext cx="1128908" cy="483818"/>
      </dsp:txXfrm>
    </dsp:sp>
    <dsp:sp modelId="{918B175A-6CA9-4642-8146-3013E9437BC0}">
      <dsp:nvSpPr>
        <dsp:cNvPr id="0" name=""/>
        <dsp:cNvSpPr/>
      </dsp:nvSpPr>
      <dsp:spPr>
        <a:xfrm rot="5400000">
          <a:off x="3310914" y="2866865"/>
          <a:ext cx="1048272" cy="504436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altLang="ko-KR" sz="2000" kern="1200" dirty="0"/>
            <a:t>Matabase </a:t>
          </a:r>
          <a:r>
            <a:rPr lang="ko-KR" altLang="en-US" sz="2000" kern="1200" dirty="0"/>
            <a:t>활용</a:t>
          </a:r>
          <a:endParaRPr lang="ko-KR" altLang="en-US" sz="2800" kern="1200" dirty="0"/>
        </a:p>
      </dsp:txBody>
      <dsp:txXfrm rot="-5400000">
        <a:off x="1312869" y="4916082"/>
        <a:ext cx="4993191" cy="945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9062E9-DC4F-4069-BD8F-8429D2F2F55B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2023-01-06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3E2BFC6-0E4F-4F97-97C8-6CBB02551434}" type="datetime1">
              <a:rPr lang="ko-KR" altLang="en-US" smtClean="0"/>
              <a:pPr/>
              <a:t>2023-01-06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안녕하십니까 발표를 시작하겠습니다</a:t>
            </a:r>
            <a:endParaRPr lang="en-US" altLang="ko-KR" dirty="0"/>
          </a:p>
          <a:p>
            <a:pPr rtl="0"/>
            <a:r>
              <a:rPr lang="ko-KR" altLang="en-US" dirty="0"/>
              <a:t>이번 저의 세번째 프로젝트는 제가 거주하는 캐나다 토론토의 집값을 예측하는 </a:t>
            </a:r>
            <a:r>
              <a:rPr lang="en-US" altLang="ko-KR" dirty="0"/>
              <a:t>API</a:t>
            </a:r>
            <a:r>
              <a:rPr lang="ko-KR" altLang="en-US" dirty="0"/>
              <a:t>서비스를 개발하는 것입니다</a:t>
            </a:r>
            <a:endParaRPr lang="en-US" altLang="ko-KR" dirty="0"/>
          </a:p>
          <a:p>
            <a:pPr rtl="0"/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6BFCD5-7E8A-4F7A-996B-71EA7A29EAD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928BD09-CA5E-450E-A59F-9A64E0DC3B8F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우선</a:t>
            </a:r>
            <a:r>
              <a:rPr lang="en-US" altLang="ko-KR" sz="1200" dirty="0"/>
              <a:t>, </a:t>
            </a:r>
            <a:r>
              <a:rPr lang="ko-KR" altLang="en-US" sz="1200" dirty="0"/>
              <a:t>데이터 추출 과정에서 사이트에서 실제 전체 </a:t>
            </a:r>
            <a:r>
              <a:rPr lang="ko-KR" altLang="en-US" sz="1200" dirty="0" err="1"/>
              <a:t>리스팅</a:t>
            </a:r>
            <a:r>
              <a:rPr lang="ko-KR" altLang="en-US" sz="1200" dirty="0"/>
              <a:t> 수 라고 보여지는 </a:t>
            </a:r>
            <a:r>
              <a:rPr lang="en-US" altLang="ko-KR" sz="1200" dirty="0"/>
              <a:t>6000</a:t>
            </a:r>
            <a:r>
              <a:rPr lang="ko-KR" altLang="en-US" sz="1200" dirty="0"/>
              <a:t>여개가 다 보여지는 상태가 아니었고 한 페이지에 </a:t>
            </a:r>
            <a:r>
              <a:rPr lang="en-US" altLang="ko-KR" sz="1200" dirty="0"/>
              <a:t>12</a:t>
            </a:r>
            <a:r>
              <a:rPr lang="ko-KR" altLang="en-US" sz="1200" dirty="0"/>
              <a:t>개씩 전부 </a:t>
            </a:r>
            <a:r>
              <a:rPr lang="en-US" altLang="ko-KR" sz="1200" dirty="0"/>
              <a:t>50</a:t>
            </a:r>
            <a:r>
              <a:rPr lang="ko-KR" altLang="en-US" sz="1200" dirty="0"/>
              <a:t>페이지만을 </a:t>
            </a:r>
            <a:r>
              <a:rPr lang="en-US" altLang="ko-KR" sz="1200" dirty="0" err="1"/>
              <a:t>api</a:t>
            </a:r>
            <a:r>
              <a:rPr lang="ko-KR" altLang="en-US" sz="1200" dirty="0"/>
              <a:t>로 </a:t>
            </a:r>
            <a:r>
              <a:rPr lang="ko-KR" altLang="en-US" sz="1200" dirty="0" err="1"/>
              <a:t>쏴주고</a:t>
            </a:r>
            <a:r>
              <a:rPr lang="ko-KR" altLang="en-US" sz="1200" dirty="0"/>
              <a:t> 있어서 데이터가 부실합니다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/>
              <a:t>웹브라우저에서</a:t>
            </a:r>
            <a:r>
              <a:rPr lang="ko-KR" altLang="en-US" sz="1200" dirty="0"/>
              <a:t> 실시간 환율</a:t>
            </a:r>
            <a:r>
              <a:rPr lang="en-US" altLang="ko-KR" sz="1200" dirty="0"/>
              <a:t>, </a:t>
            </a:r>
            <a:r>
              <a:rPr lang="ko-KR" altLang="en-US" sz="1200" dirty="0"/>
              <a:t>모기지 </a:t>
            </a:r>
            <a:r>
              <a:rPr lang="ko-KR" altLang="en-US" sz="1200" dirty="0" err="1"/>
              <a:t>이율같은</a:t>
            </a:r>
            <a:r>
              <a:rPr lang="ko-KR" altLang="en-US" sz="1200" dirty="0"/>
              <a:t> 정보를 실시간으로 보여주기 위해 </a:t>
            </a:r>
            <a:r>
              <a:rPr lang="en-US" altLang="ko-KR" sz="1200" dirty="0" err="1"/>
              <a:t>APScheduler</a:t>
            </a:r>
            <a:r>
              <a:rPr lang="ko-KR" altLang="en-US" sz="1200" dirty="0"/>
              <a:t>의 활용을 시도해봤는데 실패했습니다</a:t>
            </a:r>
            <a:endParaRPr lang="en-US" altLang="ko-K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로컬 데이터베이스의 형태로 </a:t>
            </a:r>
            <a:r>
              <a:rPr lang="en-US" altLang="ko-KR" sz="1200" dirty="0" err="1"/>
              <a:t>api</a:t>
            </a:r>
            <a:r>
              <a:rPr lang="en-US" altLang="ko-KR" sz="1200" dirty="0"/>
              <a:t> </a:t>
            </a:r>
            <a:r>
              <a:rPr lang="ko-KR" altLang="en-US" sz="1200" dirty="0"/>
              <a:t>웹서비스나 대시보드의 배포를 </a:t>
            </a:r>
            <a:r>
              <a:rPr lang="en-US" altLang="ko-KR" sz="1200" dirty="0" err="1"/>
              <a:t>aws</a:t>
            </a:r>
            <a:r>
              <a:rPr lang="ko-KR" altLang="en-US" sz="1200" dirty="0"/>
              <a:t>로 시도하고자 했는데 모르는 부분이 많고 </a:t>
            </a:r>
            <a:r>
              <a:rPr lang="ko-KR" altLang="en-US" sz="1200" dirty="0" err="1"/>
              <a:t>프리티어로</a:t>
            </a:r>
            <a:r>
              <a:rPr lang="ko-KR" altLang="en-US" sz="1200" dirty="0"/>
              <a:t> 다루기에는 크기가 큰 것 같아서 </a:t>
            </a:r>
            <a:r>
              <a:rPr lang="ko-KR" altLang="en-US" sz="1200" dirty="0" err="1"/>
              <a:t>하지못해서</a:t>
            </a:r>
            <a:r>
              <a:rPr lang="ko-KR" altLang="en-US" sz="1200" dirty="0"/>
              <a:t> 아쉬웠습니다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좀 더 여러가지로 더 공부해서 앞으로 다양하게 시도해봐야 할 것 같습니다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이상으로 프로젝트 발표를 마치겠습니다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감사합니다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13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목차를 먼저 소개해드리겠습니다</a:t>
            </a:r>
            <a:endParaRPr lang="en-US" altLang="ko-KR" dirty="0"/>
          </a:p>
          <a:p>
            <a:pPr rtl="0"/>
            <a:r>
              <a:rPr lang="ko-KR" altLang="en-US" dirty="0"/>
              <a:t>먼저 프로젝트의 전반적인 소개와 데이터 추출 방법</a:t>
            </a:r>
            <a:r>
              <a:rPr lang="en-US" altLang="ko-KR" dirty="0"/>
              <a:t>, </a:t>
            </a:r>
            <a:r>
              <a:rPr lang="ko-KR" altLang="en-US" dirty="0"/>
              <a:t>두번째는 데이터를 저장하고 관리한 방법</a:t>
            </a:r>
            <a:r>
              <a:rPr lang="en-US" altLang="ko-KR" dirty="0"/>
              <a:t>, </a:t>
            </a:r>
            <a:r>
              <a:rPr lang="ko-KR" altLang="en-US" dirty="0"/>
              <a:t>세번째는 구현한 </a:t>
            </a:r>
            <a:r>
              <a:rPr lang="en-US" altLang="ko-KR" dirty="0" err="1"/>
              <a:t>api</a:t>
            </a:r>
            <a:r>
              <a:rPr lang="ko-KR" altLang="en-US" dirty="0"/>
              <a:t>서비스를 </a:t>
            </a:r>
            <a:r>
              <a:rPr lang="en-US" altLang="ko-KR" dirty="0"/>
              <a:t>, </a:t>
            </a:r>
            <a:r>
              <a:rPr lang="ko-KR" altLang="en-US" dirty="0"/>
              <a:t>마지막으로 저장한 데이터들로 실시간 분석된 대시보드를 보여드리겠습니다</a:t>
            </a:r>
            <a:endParaRPr lang="en-US" altLang="ko-KR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앞서 말씀드린 대로 제 프로젝트의 목적은 집을 사려고 하는 사람이나 팔려는 사람이 현재 부동산 시세를 가늠할 수 있도록 집의 특성에 따른 부동산 가격을 예측하는 </a:t>
            </a:r>
            <a:r>
              <a:rPr lang="en-US" altLang="ko-KR" dirty="0" err="1"/>
              <a:t>api</a:t>
            </a:r>
            <a:r>
              <a:rPr lang="ko-KR" altLang="en-US" dirty="0"/>
              <a:t>서비스를 제공하고 또 집의 여러 특성들과 가격이 어떤 상관성이 있는지 분석한 내용을 알 수 있도록 대시보드를 개발해서 공유하는 것입니다</a:t>
            </a:r>
            <a:r>
              <a:rPr lang="en-US" altLang="ko-KR" dirty="0"/>
              <a:t>. </a:t>
            </a:r>
            <a:r>
              <a:rPr lang="ko-KR" altLang="en-US" dirty="0"/>
              <a:t>프로젝트의 개발순서를 소개해 드리면</a:t>
            </a:r>
            <a:r>
              <a:rPr lang="en-US" altLang="ko-KR" dirty="0"/>
              <a:t>, </a:t>
            </a:r>
            <a:r>
              <a:rPr lang="ko-KR" altLang="en-US" dirty="0"/>
              <a:t>먼저 부동산 매매 포스팅 사이트에서 </a:t>
            </a:r>
            <a:r>
              <a:rPr lang="ko-KR" altLang="en-US" dirty="0" err="1"/>
              <a:t>웹스크래핑을</a:t>
            </a:r>
            <a:r>
              <a:rPr lang="ko-KR" altLang="en-US" dirty="0"/>
              <a:t> 해서 데이터를 추출했고요</a:t>
            </a:r>
            <a:r>
              <a:rPr lang="en-US" altLang="ko-KR" dirty="0"/>
              <a:t>, </a:t>
            </a:r>
            <a:r>
              <a:rPr lang="ko-KR" altLang="en-US" dirty="0"/>
              <a:t>추출한 데이터를 </a:t>
            </a:r>
            <a:r>
              <a:rPr lang="en-US" altLang="ko-KR" dirty="0"/>
              <a:t>MongoDB, </a:t>
            </a:r>
            <a:r>
              <a:rPr lang="en-US" altLang="ko-KR" dirty="0" err="1"/>
              <a:t>postreSQL</a:t>
            </a:r>
            <a:r>
              <a:rPr lang="ko-KR" altLang="en-US" dirty="0"/>
              <a:t>을 활용해서 저장했습니다</a:t>
            </a:r>
            <a:r>
              <a:rPr lang="en-US" altLang="ko-KR" dirty="0"/>
              <a:t>. </a:t>
            </a:r>
            <a:r>
              <a:rPr lang="ko-KR" altLang="en-US" dirty="0"/>
              <a:t>그리고 데이터를 </a:t>
            </a:r>
            <a:r>
              <a:rPr lang="en-US" altLang="ko-KR" dirty="0"/>
              <a:t>ML</a:t>
            </a:r>
            <a:r>
              <a:rPr lang="ko-KR" altLang="en-US" dirty="0"/>
              <a:t>모델 학습시킨 모델을 담은 </a:t>
            </a:r>
            <a:r>
              <a:rPr lang="en-US" altLang="ko-KR" dirty="0" err="1"/>
              <a:t>api</a:t>
            </a:r>
            <a:r>
              <a:rPr lang="ko-KR" altLang="en-US" dirty="0"/>
              <a:t>웹서비스 브라우저를 개발했습니다</a:t>
            </a:r>
            <a:r>
              <a:rPr lang="en-US" altLang="ko-KR" dirty="0"/>
              <a:t>. </a:t>
            </a:r>
            <a:r>
              <a:rPr lang="ko-KR" altLang="en-US" dirty="0"/>
              <a:t>마지막으로 </a:t>
            </a:r>
            <a:r>
              <a:rPr lang="en-US" altLang="ko-KR" dirty="0" err="1"/>
              <a:t>Metabase</a:t>
            </a:r>
            <a:r>
              <a:rPr lang="ko-KR" altLang="en-US" dirty="0"/>
              <a:t>를 활용해서 대시 보드를 구현했습니다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F82DE1-2CFA-4A80-9BAE-407D31C03B4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618AC1-8BBC-4AE6-96ED-193ADF740F8C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 단계를 좀 더 자세히 말씀드리면</a:t>
            </a:r>
            <a:r>
              <a:rPr lang="en-US" altLang="ko-KR" dirty="0"/>
              <a:t>, </a:t>
            </a:r>
            <a:r>
              <a:rPr lang="ko-KR" altLang="en-US" dirty="0"/>
              <a:t>캐나다 부동산 </a:t>
            </a:r>
            <a:r>
              <a:rPr lang="ko-KR" altLang="en-US" dirty="0" err="1"/>
              <a:t>리스팅</a:t>
            </a:r>
            <a:r>
              <a:rPr lang="ko-KR" altLang="en-US" dirty="0"/>
              <a:t> 사이트 중에서 대표적인 </a:t>
            </a:r>
            <a:r>
              <a:rPr lang="en-US" altLang="ko-KR" dirty="0"/>
              <a:t>realtor.ca</a:t>
            </a:r>
            <a:r>
              <a:rPr lang="ko-KR" altLang="en-US" dirty="0"/>
              <a:t>에서 토론토로 검색한 페이지 </a:t>
            </a:r>
            <a:r>
              <a:rPr lang="en-US" altLang="ko-KR" dirty="0" err="1"/>
              <a:t>url</a:t>
            </a:r>
            <a:r>
              <a:rPr lang="ko-KR" altLang="en-US" dirty="0"/>
              <a:t>에서 </a:t>
            </a:r>
            <a:r>
              <a:rPr lang="en-US" altLang="ko-KR" dirty="0" err="1"/>
              <a:t>json</a:t>
            </a:r>
            <a:r>
              <a:rPr lang="ko-KR" altLang="en-US" dirty="0"/>
              <a:t>형식으로 보내주는 </a:t>
            </a:r>
            <a:r>
              <a:rPr lang="en-US" altLang="ko-KR" dirty="0"/>
              <a:t>WEB API response</a:t>
            </a:r>
            <a:r>
              <a:rPr lang="ko-KR" altLang="en-US" dirty="0"/>
              <a:t>를 가져왔습니다</a:t>
            </a:r>
            <a:r>
              <a:rPr lang="en-US" altLang="ko-KR" dirty="0"/>
              <a:t>. </a:t>
            </a:r>
            <a:r>
              <a:rPr lang="ko-KR" altLang="en-US" dirty="0"/>
              <a:t> 페이지당 </a:t>
            </a:r>
            <a:r>
              <a:rPr lang="en-US" altLang="ko-KR" dirty="0"/>
              <a:t>12</a:t>
            </a:r>
            <a:r>
              <a:rPr lang="ko-KR" altLang="en-US" dirty="0"/>
              <a:t>개의 </a:t>
            </a:r>
            <a:r>
              <a:rPr lang="ko-KR" altLang="en-US" dirty="0" err="1"/>
              <a:t>리스팅을</a:t>
            </a:r>
            <a:r>
              <a:rPr lang="ko-KR" altLang="en-US" dirty="0"/>
              <a:t> 가지고 있었습니다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E8142-1664-43BB-8837-89F39CBE7B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저장 방식에 대해서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우선 웹사이트에서 받은 </a:t>
            </a:r>
            <a:r>
              <a:rPr lang="en-US" altLang="ko-KR" dirty="0"/>
              <a:t>response</a:t>
            </a:r>
            <a:r>
              <a:rPr lang="ko-KR" altLang="en-US" dirty="0"/>
              <a:t>를 형태 그대로 빠르게 데이터를 확보하기 위해서 </a:t>
            </a:r>
            <a:r>
              <a:rPr lang="en-US" altLang="ko-KR" dirty="0" err="1"/>
              <a:t>mongdb</a:t>
            </a:r>
            <a:r>
              <a:rPr lang="ko-KR" altLang="en-US" dirty="0"/>
              <a:t>에 적재를 했습니다</a:t>
            </a:r>
            <a:r>
              <a:rPr lang="en-US" altLang="ko-KR" dirty="0"/>
              <a:t>. </a:t>
            </a:r>
            <a:r>
              <a:rPr lang="ko-KR" altLang="en-US" dirty="0"/>
              <a:t>앞에서 보신 형태 그대로 </a:t>
            </a:r>
            <a:r>
              <a:rPr lang="ko-KR" altLang="en-US" dirty="0" err="1"/>
              <a:t>다섯개</a:t>
            </a:r>
            <a:r>
              <a:rPr lang="ko-KR" altLang="en-US" dirty="0"/>
              <a:t> </a:t>
            </a:r>
            <a:r>
              <a:rPr lang="en-US" altLang="ko-KR" dirty="0" err="1"/>
              <a:t>jsonobject</a:t>
            </a:r>
            <a:r>
              <a:rPr lang="ko-KR" altLang="en-US" dirty="0"/>
              <a:t>가 들어가 있음을 보실 수 있고요</a:t>
            </a:r>
            <a:r>
              <a:rPr lang="en-US" altLang="ko-KR" dirty="0"/>
              <a:t>, </a:t>
            </a:r>
            <a:r>
              <a:rPr lang="ko-KR" altLang="en-US" dirty="0"/>
              <a:t>저장한 데이터를 로컬환경에 구축한 </a:t>
            </a:r>
            <a:r>
              <a:rPr lang="en-US" altLang="ko-KR" dirty="0" err="1"/>
              <a:t>postgresql</a:t>
            </a:r>
            <a:r>
              <a:rPr lang="ko-KR" altLang="en-US" dirty="0"/>
              <a:t>에서 예측모델 분석에 필요한 </a:t>
            </a:r>
            <a:r>
              <a:rPr lang="ko-KR" altLang="en-US" dirty="0" err="1"/>
              <a:t>데이터들만을</a:t>
            </a:r>
            <a:r>
              <a:rPr lang="ko-KR" altLang="en-US" dirty="0"/>
              <a:t> 정제하여 테이블 생성 후 몽고</a:t>
            </a:r>
            <a:r>
              <a:rPr lang="en-US" altLang="ko-KR" dirty="0" err="1"/>
              <a:t>db</a:t>
            </a:r>
            <a:r>
              <a:rPr lang="ko-KR" altLang="en-US" dirty="0"/>
              <a:t>의 데이터를 삽입했습니다</a:t>
            </a:r>
            <a:r>
              <a:rPr lang="en-US" altLang="ko-KR" dirty="0"/>
              <a:t>.</a:t>
            </a:r>
            <a:r>
              <a:rPr lang="ko-KR" altLang="en-US" dirty="0"/>
              <a:t> 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8D62FD-6005-42A9-AF5F-8ECB112D45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7D886F3-4117-4298-9C4F-C5B5C1A95D16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다음으로는</a:t>
            </a:r>
            <a:r>
              <a:rPr lang="en-US" altLang="ko-KR" dirty="0"/>
              <a:t>, </a:t>
            </a:r>
            <a:r>
              <a:rPr lang="ko-KR" altLang="en-US" dirty="0"/>
              <a:t>정제된 데이터로 </a:t>
            </a:r>
            <a:r>
              <a:rPr lang="ko-KR" altLang="en-US" dirty="0" err="1"/>
              <a:t>머신러닝모델</a:t>
            </a:r>
            <a:r>
              <a:rPr lang="ko-KR" altLang="en-US" dirty="0"/>
              <a:t> 분석을 했습니다</a:t>
            </a:r>
            <a:r>
              <a:rPr lang="en-US" altLang="ko-KR" dirty="0"/>
              <a:t>.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모델로 데이터를 학습시켜 얻은 </a:t>
            </a:r>
            <a:r>
              <a:rPr lang="en-US" altLang="ko-KR" dirty="0"/>
              <a:t>r2</a:t>
            </a:r>
            <a:r>
              <a:rPr lang="ko-KR" altLang="en-US" dirty="0"/>
              <a:t>성능 </a:t>
            </a:r>
            <a:r>
              <a:rPr lang="en-US" altLang="ko-KR" dirty="0"/>
              <a:t>0.74</a:t>
            </a:r>
            <a:r>
              <a:rPr lang="ko-KR" altLang="en-US" dirty="0"/>
              <a:t>인 모델에 대한 특성중요도 분석을 살펴보니</a:t>
            </a:r>
            <a:r>
              <a:rPr lang="en-US" altLang="ko-KR" dirty="0"/>
              <a:t>, </a:t>
            </a:r>
            <a:r>
              <a:rPr lang="ko-KR" altLang="en-US" dirty="0"/>
              <a:t>상위 </a:t>
            </a:r>
            <a:r>
              <a:rPr lang="ko-KR" altLang="en-US" dirty="0" err="1"/>
              <a:t>네개의</a:t>
            </a:r>
            <a:r>
              <a:rPr lang="ko-KR" altLang="en-US" dirty="0"/>
              <a:t> 특성들만으로 예측 수준이 충분하여 </a:t>
            </a:r>
            <a:r>
              <a:rPr lang="en-US" altLang="ko-KR" dirty="0"/>
              <a:t>4</a:t>
            </a:r>
            <a:r>
              <a:rPr lang="ko-KR" altLang="en-US" dirty="0"/>
              <a:t>가지 특성만으로 </a:t>
            </a:r>
            <a:r>
              <a:rPr lang="ko-KR" altLang="en-US" dirty="0" err="1"/>
              <a:t>예측값을</a:t>
            </a:r>
            <a:r>
              <a:rPr lang="ko-KR" altLang="en-US" dirty="0"/>
              <a:t> 제공하는 서비스를 만들기로 했습니다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구현한 </a:t>
            </a:r>
            <a:r>
              <a:rPr lang="en-US" altLang="ko-KR" dirty="0" err="1"/>
              <a:t>api</a:t>
            </a:r>
            <a:r>
              <a:rPr lang="en-US" altLang="ko-KR" dirty="0"/>
              <a:t>  </a:t>
            </a:r>
            <a:r>
              <a:rPr lang="ko-KR" altLang="en-US" dirty="0"/>
              <a:t>웹서비스 개발 결과물을 보시겠습니다</a:t>
            </a:r>
            <a:r>
              <a:rPr lang="en-US" altLang="ko-KR" dirty="0"/>
              <a:t>. Amazon</a:t>
            </a:r>
            <a:r>
              <a:rPr lang="ko-KR" altLang="en-US" dirty="0"/>
              <a:t> </a:t>
            </a:r>
            <a:r>
              <a:rPr lang="en-US" altLang="ko-KR" dirty="0"/>
              <a:t>web</a:t>
            </a:r>
            <a:r>
              <a:rPr lang="ko-KR" altLang="en-US" dirty="0"/>
              <a:t> </a:t>
            </a:r>
            <a:r>
              <a:rPr lang="en-US" altLang="ko-KR" dirty="0"/>
              <a:t>service</a:t>
            </a:r>
            <a:r>
              <a:rPr lang="ko-KR" altLang="en-US" dirty="0"/>
              <a:t>를 이용해서 배포를 하였고요</a:t>
            </a:r>
            <a:r>
              <a:rPr lang="en-US" altLang="ko-KR" dirty="0"/>
              <a:t>, </a:t>
            </a:r>
            <a:r>
              <a:rPr lang="ko-KR" altLang="en-US" dirty="0"/>
              <a:t>네가지 특성을 집어넣으면 </a:t>
            </a:r>
            <a:r>
              <a:rPr lang="ko-KR" altLang="en-US" dirty="0" err="1"/>
              <a:t>예측값을</a:t>
            </a:r>
            <a:r>
              <a:rPr lang="ko-KR" altLang="en-US" dirty="0"/>
              <a:t> 반환하게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0843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현재 </a:t>
            </a:r>
            <a:r>
              <a:rPr lang="ko-KR" altLang="en-US" dirty="0" err="1"/>
              <a:t>리스팅된</a:t>
            </a:r>
            <a:r>
              <a:rPr lang="ko-KR" altLang="en-US" dirty="0"/>
              <a:t> 데이터 전부를 </a:t>
            </a:r>
            <a:r>
              <a:rPr lang="en-US" altLang="ko-KR" dirty="0" err="1"/>
              <a:t>dbms</a:t>
            </a:r>
            <a:r>
              <a:rPr lang="ko-KR" altLang="en-US" dirty="0"/>
              <a:t>에서 제공하는 </a:t>
            </a:r>
            <a:r>
              <a:rPr lang="en-US" altLang="ko-KR" dirty="0"/>
              <a:t>/database(get method)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서비스도 구현해보았는데</a:t>
            </a:r>
            <a:r>
              <a:rPr lang="en-US" altLang="ko-KR" dirty="0"/>
              <a:t>, </a:t>
            </a:r>
          </a:p>
          <a:p>
            <a:pPr rtl="0"/>
            <a:r>
              <a:rPr lang="ko-KR" altLang="en-US" dirty="0"/>
              <a:t>로컬 </a:t>
            </a:r>
            <a:r>
              <a:rPr lang="en-US" altLang="ko-KR" dirty="0" err="1"/>
              <a:t>dbms</a:t>
            </a:r>
            <a:r>
              <a:rPr lang="ko-KR" altLang="en-US" dirty="0"/>
              <a:t>의 형태로 </a:t>
            </a:r>
            <a:r>
              <a:rPr lang="en-US" altLang="ko-KR" dirty="0" err="1"/>
              <a:t>aws</a:t>
            </a:r>
            <a:r>
              <a:rPr lang="ko-KR" altLang="en-US" dirty="0"/>
              <a:t>의 </a:t>
            </a:r>
            <a:r>
              <a:rPr lang="en-US" altLang="ko-KR" dirty="0"/>
              <a:t>ec2 </a:t>
            </a:r>
            <a:r>
              <a:rPr lang="ko-KR" altLang="en-US" dirty="0"/>
              <a:t>자체 내에서 웹 </a:t>
            </a:r>
            <a:r>
              <a:rPr lang="ko-KR" altLang="en-US" dirty="0" err="1"/>
              <a:t>배포하는게</a:t>
            </a:r>
            <a:r>
              <a:rPr lang="ko-KR" altLang="en-US" dirty="0"/>
              <a:t> 생각보다 어렵고 무거운 것 같아서 이 부분은 배포시에는 생략했고 </a:t>
            </a:r>
            <a:r>
              <a:rPr lang="ko-KR" altLang="en-US" dirty="0" err="1"/>
              <a:t>로컬호스트</a:t>
            </a:r>
            <a:r>
              <a:rPr lang="ko-KR" altLang="en-US" dirty="0"/>
              <a:t> 단계에서만 확인할 수 있었습니다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우선 배포된 웹사이트를 시연해보겠습니다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0151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 err="1"/>
              <a:t>Postgresql</a:t>
            </a:r>
            <a:r>
              <a:rPr lang="ko-KR" altLang="en-US" dirty="0"/>
              <a:t>에 저장된 정제된 데이터를 연결해서 대시보드를 개발했습니다</a:t>
            </a:r>
            <a:r>
              <a:rPr lang="en-US" altLang="ko-KR" dirty="0"/>
              <a:t>.</a:t>
            </a:r>
          </a:p>
          <a:p>
            <a:pPr rtl="0"/>
            <a:r>
              <a:rPr lang="en-US" dirty="0" err="1"/>
              <a:t>Metabase</a:t>
            </a:r>
            <a:r>
              <a:rPr lang="ko-KR" altLang="en-US" dirty="0"/>
              <a:t>를 활용했고요</a:t>
            </a:r>
            <a:r>
              <a:rPr lang="en-US" altLang="ko-KR" dirty="0"/>
              <a:t>, </a:t>
            </a:r>
            <a:r>
              <a:rPr lang="ko-KR" altLang="en-US" dirty="0"/>
              <a:t>시연을 한번 해보겠습니다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536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182587"/>
            <a:ext cx="5651293" cy="1181189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000" b="1" i="0" spc="150" baseline="0">
                <a:solidFill>
                  <a:schemeClr val="accent3">
                    <a:lumMod val="9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571500"/>
            <a:ext cx="4791637" cy="693337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12" name="그림 개체 틀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5" name="내용 개체 틀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69F25C5-25DC-48AB-9669-BD9EC99C38CE}" type="datetime1">
              <a:rPr lang="ko-KR" altLang="en-US" smtClean="0"/>
              <a:t>2023-01-06</a:t>
            </a:fld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그림 개체 틀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or.c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430" y="3491683"/>
            <a:ext cx="6129497" cy="1181189"/>
          </a:xfrm>
        </p:spPr>
        <p:txBody>
          <a:bodyPr rtlCol="0"/>
          <a:lstStyle/>
          <a:p>
            <a:pPr rtl="0"/>
            <a:r>
              <a:rPr lang="ko-KR" altLang="en-US" sz="6000" dirty="0"/>
              <a:t>토론토 </a:t>
            </a:r>
            <a:br>
              <a:rPr lang="en-US" altLang="ko-KR" sz="6000" dirty="0"/>
            </a:br>
            <a:r>
              <a:rPr lang="ko-KR" altLang="en-US" sz="6000" dirty="0"/>
              <a:t>집값 예측 </a:t>
            </a:r>
            <a:br>
              <a:rPr lang="en-US" altLang="ko-KR" sz="6000" dirty="0"/>
            </a:br>
            <a:r>
              <a:rPr lang="ko-KR" altLang="en-US" sz="6000" dirty="0"/>
              <a:t>웹사이트 </a:t>
            </a:r>
            <a:endParaRPr lang="ko" sz="6000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08430" y="5750845"/>
            <a:ext cx="5651294" cy="607103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</a:rPr>
              <a:t>허소영</a:t>
            </a:r>
            <a:endParaRPr lang="ko" dirty="0">
              <a:solidFill>
                <a:schemeClr val="tx1"/>
              </a:solidFill>
            </a:endParaRPr>
          </a:p>
        </p:txBody>
      </p:sp>
      <p:pic>
        <p:nvPicPr>
          <p:cNvPr id="5" name="그림 개체 틀 4" descr="길에 서 있는 여성&#10;">
            <a:extLst>
              <a:ext uri="{FF2B5EF4-FFF2-40B4-BE49-F238E27FC236}">
                <a16:creationId xmlns:a16="http://schemas.microsoft.com/office/drawing/2014/main" id="{120E820F-B28F-4486-9338-B0657800FF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시도 및 아쉬운 점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데이터의 </a:t>
            </a:r>
            <a:r>
              <a:rPr lang="ko-KR" altLang="en-US" sz="3200" dirty="0" err="1"/>
              <a:t>빈약성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</a:p>
          <a:p>
            <a:pPr rtl="0"/>
            <a:r>
              <a:rPr lang="en-US" altLang="ko-KR" sz="3200" dirty="0"/>
              <a:t>Flask</a:t>
            </a:r>
            <a:r>
              <a:rPr lang="ko-KR" altLang="en-US" sz="3200" dirty="0"/>
              <a:t> </a:t>
            </a:r>
            <a:r>
              <a:rPr lang="en-US" altLang="ko-KR" sz="3200" dirty="0"/>
              <a:t>app</a:t>
            </a:r>
            <a:r>
              <a:rPr lang="ko-KR" altLang="en-US" sz="3200" dirty="0"/>
              <a:t> 내에서 </a:t>
            </a:r>
            <a:r>
              <a:rPr lang="en-US" altLang="ko-KR" sz="3200" dirty="0" err="1"/>
              <a:t>APScheduler</a:t>
            </a:r>
            <a:r>
              <a:rPr lang="en-US" altLang="ko-KR" sz="3200" dirty="0"/>
              <a:t> </a:t>
            </a:r>
            <a:r>
              <a:rPr lang="ko-KR" altLang="en-US" sz="3200" dirty="0"/>
              <a:t>만드는 문제</a:t>
            </a:r>
            <a:endParaRPr lang="en-US" altLang="ko-KR" sz="3200" dirty="0"/>
          </a:p>
          <a:p>
            <a:pPr marL="0" indent="0" rtl="0">
              <a:buNone/>
            </a:pPr>
            <a:r>
              <a:rPr lang="en-US" altLang="ko-KR" sz="3200" dirty="0"/>
              <a:t>	(ex.</a:t>
            </a:r>
            <a:r>
              <a:rPr lang="ko-KR" altLang="en-US" sz="3200" dirty="0"/>
              <a:t>실시간 환율</a:t>
            </a:r>
            <a:r>
              <a:rPr lang="en-US" altLang="ko-KR" sz="3200" dirty="0"/>
              <a:t>, </a:t>
            </a:r>
            <a:r>
              <a:rPr lang="ko-KR" altLang="en-US" sz="3200" dirty="0"/>
              <a:t>금리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pPr rtl="0"/>
            <a:r>
              <a:rPr lang="ko-KR" altLang="en-US" sz="3200" dirty="0"/>
              <a:t>로컬 데이터베이스의 배포 문제</a:t>
            </a:r>
            <a:endParaRPr lang="en-US" altLang="ko-KR" sz="3200" dirty="0"/>
          </a:p>
          <a:p>
            <a:pPr rtl="0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9362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소개</a:t>
            </a:r>
            <a:r>
              <a:rPr lang="en-US" altLang="ko-KR" sz="3200" dirty="0"/>
              <a:t> </a:t>
            </a:r>
            <a:r>
              <a:rPr lang="ko-KR" altLang="en-US" sz="3200" dirty="0"/>
              <a:t>및 데이터 추출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저장</a:t>
            </a:r>
            <a:endParaRPr lang="en-US" altLang="ko-KR" sz="3200" dirty="0"/>
          </a:p>
          <a:p>
            <a:pPr rtl="0"/>
            <a:r>
              <a:rPr lang="en-US" altLang="ko" sz="3200" dirty="0"/>
              <a:t>API </a:t>
            </a:r>
            <a:r>
              <a:rPr lang="ko-KR" altLang="en-US" sz="3200" dirty="0"/>
              <a:t>서비스 개발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분석용 대시보드 개발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72" y="571500"/>
            <a:ext cx="4791637" cy="693337"/>
          </a:xfrm>
        </p:spPr>
        <p:txBody>
          <a:bodyPr rtlCol="0"/>
          <a:lstStyle/>
          <a:p>
            <a:pPr algn="ctr" rtl="0"/>
            <a:r>
              <a:rPr lang="ko-KR" altLang="en-US" sz="4400" dirty="0">
                <a:solidFill>
                  <a:schemeClr val="accent5">
                    <a:lumMod val="75000"/>
                  </a:schemeClr>
                </a:solidFill>
              </a:rPr>
              <a:t>목 적</a:t>
            </a:r>
            <a:endParaRPr lang="ko" sz="4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3" name="내용 개체 틀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60319" y="1762540"/>
            <a:ext cx="4131470" cy="491172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캐나다 토론토 시의 부동산 가격을 예측하는 머신러닝 모델을 만들어 </a:t>
            </a:r>
            <a:r>
              <a:rPr lang="en-US" altLang="ko-KR" sz="2800" dirty="0">
                <a:solidFill>
                  <a:schemeClr val="accent5">
                    <a:lumMod val="75000"/>
                  </a:schemeClr>
                </a:solidFill>
              </a:rPr>
              <a:t>API, </a:t>
            </a:r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대시보드용 웹서비스 사이트를 구현한다</a:t>
            </a:r>
            <a:endParaRPr lang="en-US" altLang="ko-KR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064D2075-8ECE-B10D-E458-AA2C864C39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741455"/>
              </p:ext>
            </p:extLst>
          </p:nvPr>
        </p:nvGraphicFramePr>
        <p:xfrm>
          <a:off x="4960340" y="362731"/>
          <a:ext cx="7054043" cy="64952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</a:t>
            </a:r>
            <a:endParaRPr lang="en-US" altLang="ja-JP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/>
              <a:t>부제목 A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ko"/>
              <a:t>부제목 B</a:t>
            </a: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ko" dirty="0"/>
              <a:t>Lorem ipsum dolor sit amet, consectetuer adipiscing elit. </a:t>
            </a:r>
          </a:p>
          <a:p>
            <a:pPr rtl="0"/>
            <a:r>
              <a:rPr lang="ko" dirty="0"/>
              <a:t>Maecenas porttitor congue massa. </a:t>
            </a:r>
          </a:p>
          <a:p>
            <a:pPr rtl="0"/>
            <a:r>
              <a:rPr lang="ko" dirty="0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466667" y="1743004"/>
            <a:ext cx="3076438" cy="3093579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>
                <a:hlinkClick r:id="rId3"/>
              </a:rPr>
              <a:t>www.realtor.ca</a:t>
            </a:r>
            <a:r>
              <a:rPr lang="en-US" altLang="ja-JP" dirty="0"/>
              <a:t> </a:t>
            </a:r>
          </a:p>
          <a:p>
            <a:pPr rtl="0"/>
            <a:r>
              <a:rPr lang="ko-KR" altLang="en-US" dirty="0"/>
              <a:t>사이트 자체에서 </a:t>
            </a:r>
            <a:r>
              <a:rPr lang="en-US" altLang="ja-JP" dirty="0"/>
              <a:t>JSON</a:t>
            </a:r>
            <a:r>
              <a:rPr lang="ko-KR" altLang="en-US" dirty="0"/>
              <a:t>형식의 데이터를 </a:t>
            </a:r>
            <a:r>
              <a:rPr lang="en-US" altLang="ko-KR" dirty="0"/>
              <a:t>API</a:t>
            </a:r>
            <a:r>
              <a:rPr lang="ko-KR" altLang="en-US" dirty="0"/>
              <a:t>로 제공</a:t>
            </a:r>
            <a:endParaRPr lang="en-US" altLang="ja-JP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B65A7E-97B6-8F76-4EA4-A4E48F90D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7" y="1539861"/>
            <a:ext cx="7784936" cy="37666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ABD6C42-3BC2-4C9B-2260-258559816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56" y="4124759"/>
            <a:ext cx="3711262" cy="2560542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7E72F25-7F69-6608-3D73-0EFC4D01D792}"/>
              </a:ext>
            </a:extLst>
          </p:cNvPr>
          <p:cNvCxnSpPr/>
          <p:nvPr/>
        </p:nvCxnSpPr>
        <p:spPr>
          <a:xfrm>
            <a:off x="2048933" y="4124759"/>
            <a:ext cx="4546600" cy="159870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B686916F-BEBC-7B24-4B34-05F0B787BA90}"/>
              </a:ext>
            </a:extLst>
          </p:cNvPr>
          <p:cNvSpPr/>
          <p:nvPr/>
        </p:nvSpPr>
        <p:spPr>
          <a:xfrm>
            <a:off x="1464732" y="1981203"/>
            <a:ext cx="584201" cy="2740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FFC9E5F-F771-E765-9883-8A07FF149D96}"/>
              </a:ext>
            </a:extLst>
          </p:cNvPr>
          <p:cNvSpPr/>
          <p:nvPr/>
        </p:nvSpPr>
        <p:spPr>
          <a:xfrm>
            <a:off x="537466" y="5107577"/>
            <a:ext cx="1027316" cy="1989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1979906"/>
            <a:ext cx="5058209" cy="583800"/>
          </a:xfrm>
        </p:spPr>
        <p:txBody>
          <a:bodyPr rtlCol="0"/>
          <a:lstStyle/>
          <a:p>
            <a:pPr rtl="0"/>
            <a:r>
              <a:rPr lang="ko-KR" altLang="en-US" dirty="0"/>
              <a:t>데이터 저장</a:t>
            </a:r>
            <a:endParaRPr lang="ko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563313"/>
            <a:ext cx="5058209" cy="2165350"/>
          </a:xfrm>
        </p:spPr>
        <p:txBody>
          <a:bodyPr rtlCol="0">
            <a:normAutofit/>
          </a:bodyPr>
          <a:lstStyle/>
          <a:p>
            <a:pPr rtl="0"/>
            <a:r>
              <a:rPr lang="en-US" altLang="ko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, </a:t>
            </a:r>
            <a:r>
              <a:rPr lang="ko-KR" altLang="en-US" dirty="0"/>
              <a:t>웹스크래핑 결과 그대로를 </a:t>
            </a:r>
            <a:r>
              <a:rPr lang="en-US" altLang="ko-KR" dirty="0"/>
              <a:t>MongoDB Atlas</a:t>
            </a:r>
            <a:r>
              <a:rPr lang="ko-KR" altLang="en-US" dirty="0"/>
              <a:t>에 적재</a:t>
            </a:r>
            <a:endParaRPr lang="en-US" altLang="ko-KR" dirty="0"/>
          </a:p>
          <a:p>
            <a:pPr rtl="0"/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, PostgreSQL DBMS</a:t>
            </a:r>
            <a:r>
              <a:rPr lang="ko-KR" altLang="en-US" dirty="0"/>
              <a:t>을 로컬환경에 구성하여 </a:t>
            </a:r>
            <a:endParaRPr lang="en-US" altLang="ko-KR" dirty="0"/>
          </a:p>
          <a:p>
            <a:pPr marL="0" indent="0" rtl="0">
              <a:buNone/>
            </a:pPr>
            <a:r>
              <a:rPr lang="ko-KR" altLang="en-US" dirty="0"/>
              <a:t>  테이블 생성 및 </a:t>
            </a:r>
            <a:r>
              <a:rPr lang="en-US" altLang="ko-KR" dirty="0"/>
              <a:t>MongoDB </a:t>
            </a:r>
            <a:r>
              <a:rPr lang="ko-KR" altLang="en-US" dirty="0"/>
              <a:t>데이터 이동 삽입</a:t>
            </a:r>
            <a:endParaRPr lang="en-US" altLang="ko-KR" dirty="0"/>
          </a:p>
          <a:p>
            <a:pPr rtl="0"/>
            <a:endParaRPr lang="ko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724740-3CB7-4701-BF7F-7A3FAA49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DC643-2E36-419F-AFF1-47CDD4BAA528}" type="datetime1">
              <a:rPr lang="ko-KR" altLang="en-US" smtClean="0"/>
              <a:t>2023-01-06</a:t>
            </a:fld>
            <a:endParaRPr 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5DF877-71AA-815B-F8C0-3AD79CEAC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259" b="12006"/>
          <a:stretch/>
        </p:blipFill>
        <p:spPr>
          <a:xfrm>
            <a:off x="429764" y="253310"/>
            <a:ext cx="5124375" cy="331962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B629C1E-E239-38C3-765E-762A9DAEA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845" y="3936965"/>
            <a:ext cx="2735817" cy="2697714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A71578D1-F082-0727-D0D5-35EDC01C0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30" y="3937073"/>
            <a:ext cx="3019507" cy="2697714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79476C9F-0372-02CC-1575-C44568B33304}"/>
              </a:ext>
            </a:extLst>
          </p:cNvPr>
          <p:cNvSpPr/>
          <p:nvPr/>
        </p:nvSpPr>
        <p:spPr>
          <a:xfrm>
            <a:off x="2497661" y="3327399"/>
            <a:ext cx="1212777" cy="762001"/>
          </a:xfrm>
          <a:prstGeom prst="downArrow">
            <a:avLst/>
          </a:prstGeom>
          <a:solidFill>
            <a:srgbClr val="00FF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서비스 개발을 위한</a:t>
            </a:r>
            <a:r>
              <a:rPr lang="en-US" altLang="ko-KR" dirty="0"/>
              <a:t> </a:t>
            </a:r>
            <a:r>
              <a:rPr lang="en-US" altLang="ko" dirty="0"/>
              <a:t>Machine Learning Modeling </a:t>
            </a:r>
            <a:endParaRPr lang="ko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41EF9E-4610-752B-5B56-B13B50476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2" y="1923558"/>
            <a:ext cx="7475429" cy="4156399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4" name="내용 개체 틀 26">
            <a:extLst>
              <a:ext uri="{FF2B5EF4-FFF2-40B4-BE49-F238E27FC236}">
                <a16:creationId xmlns:a16="http://schemas.microsoft.com/office/drawing/2014/main" id="{FB3275CC-0A6B-FA77-9A95-CAD871A71082}"/>
              </a:ext>
            </a:extLst>
          </p:cNvPr>
          <p:cNvSpPr txBox="1">
            <a:spLocks/>
          </p:cNvSpPr>
          <p:nvPr/>
        </p:nvSpPr>
        <p:spPr>
          <a:xfrm>
            <a:off x="8466667" y="1999676"/>
            <a:ext cx="3076438" cy="3093579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dirty="0"/>
              <a:t>XGBoostRegressor </a:t>
            </a:r>
            <a:r>
              <a:rPr lang="ko-KR" altLang="en-US" sz="2000" dirty="0"/>
              <a:t>모델로 데이터 학습</a:t>
            </a:r>
            <a:endParaRPr lang="en-US" altLang="ja-JP" sz="2000" dirty="0"/>
          </a:p>
          <a:p>
            <a:r>
              <a:rPr lang="ko-KR" altLang="en-US" sz="2000" dirty="0"/>
              <a:t>특성중요도 분석 결과 중요한 상위 </a:t>
            </a:r>
            <a:r>
              <a:rPr lang="en-US" altLang="ko-KR" sz="2000" dirty="0"/>
              <a:t>4</a:t>
            </a:r>
            <a:r>
              <a:rPr lang="ko-KR" altLang="en-US" sz="2000" dirty="0"/>
              <a:t>개 특성만으로 모델 선정</a:t>
            </a:r>
            <a:endParaRPr lang="en-US" altLang="ko-KR" sz="2000" dirty="0"/>
          </a:p>
          <a:p>
            <a:r>
              <a:rPr lang="ko-KR" altLang="en-US" sz="2000" b="1" dirty="0"/>
              <a:t>최종 </a:t>
            </a:r>
            <a:r>
              <a:rPr lang="en-US" altLang="ko-KR" sz="2000" b="1" dirty="0"/>
              <a:t>R2 score : 0.74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388E39F-09CD-E12F-151D-1A57FC766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25"/>
          <a:stretch/>
        </p:blipFill>
        <p:spPr>
          <a:xfrm>
            <a:off x="1233536" y="1380225"/>
            <a:ext cx="9716192" cy="5279367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79778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25BFD4A-0F17-9BF4-BF47-AFDC192778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5"/>
          <a:stretch/>
        </p:blipFill>
        <p:spPr>
          <a:xfrm>
            <a:off x="937373" y="1354627"/>
            <a:ext cx="10222663" cy="5317838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7E3D0B-E184-2D6C-0A47-7A863CC58D36}"/>
              </a:ext>
            </a:extLst>
          </p:cNvPr>
          <p:cNvSpPr txBox="1"/>
          <p:nvPr/>
        </p:nvSpPr>
        <p:spPr>
          <a:xfrm>
            <a:off x="6831870" y="3568337"/>
            <a:ext cx="237744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/database</a:t>
            </a:r>
          </a:p>
          <a:p>
            <a:r>
              <a:rPr lang="en-US" altLang="ko-KR" dirty="0"/>
              <a:t>(method:get)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339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대시보드 개발 </a:t>
            </a:r>
            <a:endParaRPr lang="ko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F33015-C394-3991-2D8D-AE58043E5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7" b="272"/>
          <a:stretch/>
        </p:blipFill>
        <p:spPr>
          <a:xfrm>
            <a:off x="296140" y="1404576"/>
            <a:ext cx="6317199" cy="3299771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F3750F0-CF52-913B-D01F-A0044A758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415"/>
          <a:stretch/>
        </p:blipFill>
        <p:spPr>
          <a:xfrm>
            <a:off x="5557101" y="3825025"/>
            <a:ext cx="6338759" cy="2838283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927130153"/>
      </p:ext>
    </p:extLst>
  </p:cSld>
  <p:clrMapOvr>
    <a:masterClrMapping/>
  </p:clrMapOvr>
</p:sld>
</file>

<file path=ppt/theme/theme1.xml><?xml version="1.0" encoding="utf-8"?>
<a:theme xmlns:a="http://schemas.openxmlformats.org/drawingml/2006/main" name="최소화/음소거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16_TF89826194" id="{45FC526C-7406-4BC6-B4A3-594EE3B4ACF7}" vid="{A6277C0B-8AC6-4726-B42F-D34FD00124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{51FC54D2-D973-4E90-9F93-CA8BFDAB279C}tf89826194_win32</Template>
  <TotalTime>1189</TotalTime>
  <Words>694</Words>
  <Application>Microsoft Office PowerPoint</Application>
  <PresentationFormat>와이드스크린</PresentationFormat>
  <Paragraphs>86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Meiryo UI</vt:lpstr>
      <vt:lpstr>Malgun Gothic</vt:lpstr>
      <vt:lpstr>Arial</vt:lpstr>
      <vt:lpstr>Calibri</vt:lpstr>
      <vt:lpstr>Wingdings</vt:lpstr>
      <vt:lpstr>최소화/음소거</vt:lpstr>
      <vt:lpstr>토론토  집값 예측  웹사이트 </vt:lpstr>
      <vt:lpstr>목차</vt:lpstr>
      <vt:lpstr>목 적</vt:lpstr>
      <vt:lpstr>데이터 추출</vt:lpstr>
      <vt:lpstr>데이터 저장</vt:lpstr>
      <vt:lpstr>API 서비스 개발을 위한 Machine Learning Modeling </vt:lpstr>
      <vt:lpstr>API 웹서비스 개발 결과물</vt:lpstr>
      <vt:lpstr>API 웹서비스 개발 결과물</vt:lpstr>
      <vt:lpstr>대시보드 개발 </vt:lpstr>
      <vt:lpstr>시도 및 아쉬운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토론토  집값 예측  웹사이트 </dc:title>
  <dc:creator>HEO SO YEONG</dc:creator>
  <cp:lastModifiedBy>HEO SO YEONG</cp:lastModifiedBy>
  <cp:revision>6</cp:revision>
  <dcterms:created xsi:type="dcterms:W3CDTF">2023-01-03T10:53:19Z</dcterms:created>
  <dcterms:modified xsi:type="dcterms:W3CDTF">2023-01-06T08:49:41Z</dcterms:modified>
</cp:coreProperties>
</file>